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4" r:id="rId6"/>
    <p:sldId id="261" r:id="rId7"/>
    <p:sldId id="260" r:id="rId8"/>
    <p:sldId id="262" r:id="rId9"/>
    <p:sldId id="263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1" d="100"/>
          <a:sy n="71" d="100"/>
        </p:scale>
        <p:origin x="-19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0.jpg>
</file>

<file path=ppt/media/image12.png>
</file>

<file path=ppt/media/image13.png>
</file>

<file path=ppt/media/image14.png>
</file>

<file path=ppt/media/image15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94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6183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6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640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56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246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4428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97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4823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34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9517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BF645A-F2FA-6B44-9CD1-4A4883394FAA}" type="datetimeFigureOut">
              <a:rPr lang="en-US" smtClean="0"/>
              <a:t>9/15/15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1559ED-4C05-C440-BB83-6D534A04B2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338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5" Type="http://schemas.openxmlformats.org/officeDocument/2006/relationships/image" Target="../media/image10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292701" y="1113101"/>
            <a:ext cx="4552413" cy="3966976"/>
            <a:chOff x="2292701" y="1113101"/>
            <a:chExt cx="4552413" cy="3966976"/>
          </a:xfrm>
        </p:grpSpPr>
        <p:sp>
          <p:nvSpPr>
            <p:cNvPr id="4" name="Oval 3"/>
            <p:cNvSpPr/>
            <p:nvPr/>
          </p:nvSpPr>
          <p:spPr>
            <a:xfrm>
              <a:off x="3694713" y="3150104"/>
              <a:ext cx="1187585" cy="118767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2292701" y="4337780"/>
              <a:ext cx="4552413" cy="742297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>
            <a:xfrm>
              <a:off x="4288509" y="3710943"/>
              <a:ext cx="1979310" cy="65982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4288509" y="3710943"/>
              <a:ext cx="1979310" cy="0"/>
            </a:xfrm>
            <a:prstGeom prst="straightConnector1">
              <a:avLst/>
            </a:prstGeom>
            <a:ln w="5715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4288509" y="3710943"/>
              <a:ext cx="0" cy="659820"/>
            </a:xfrm>
            <a:prstGeom prst="straightConnector1">
              <a:avLst/>
            </a:prstGeom>
            <a:ln w="57150" cmpd="sng"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 flipV="1">
              <a:off x="4288509" y="3051123"/>
              <a:ext cx="0" cy="659820"/>
            </a:xfrm>
            <a:prstGeom prst="straightConnector1">
              <a:avLst/>
            </a:prstGeom>
            <a:ln w="57150" cmpd="sng">
              <a:solidFill>
                <a:srgbClr val="FF66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3152463" y="3710943"/>
              <a:ext cx="1119548" cy="16504"/>
            </a:xfrm>
            <a:prstGeom prst="straightConnector1">
              <a:avLst/>
            </a:prstGeom>
            <a:ln w="57150" cmpd="sng">
              <a:solidFill>
                <a:srgbClr val="FF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4032844" y="2259348"/>
              <a:ext cx="519569" cy="70788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4000" dirty="0">
                  <a:solidFill>
                    <a:srgbClr val="FF6600"/>
                  </a:solidFill>
                  <a:latin typeface="Times New Roman"/>
                  <a:cs typeface="Times New Roman"/>
                </a:rPr>
                <a:t>N</a:t>
              </a: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2733921" y="2967234"/>
              <a:ext cx="1298923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err="1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F</a:t>
              </a:r>
              <a:r>
                <a:rPr lang="en-US" sz="4000" baseline="-25000" dirty="0" err="1" smtClean="0">
                  <a:solidFill>
                    <a:srgbClr val="FF0000"/>
                  </a:solidFill>
                  <a:latin typeface="Times New Roman"/>
                  <a:cs typeface="Times New Roman"/>
                </a:rPr>
                <a:t>f</a:t>
              </a:r>
              <a:endParaRPr lang="en-US" sz="4000" dirty="0">
                <a:solidFill>
                  <a:srgbClr val="FF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4968896" y="3187723"/>
              <a:ext cx="1298923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Fsinθ</a:t>
              </a:r>
              <a:endParaRPr lang="en-US" sz="2800" dirty="0" smtClean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3152463" y="3750387"/>
              <a:ext cx="1084499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Fcosθ</a:t>
              </a:r>
              <a:endParaRPr lang="en-US" sz="2800" dirty="0" smtClean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2" name="Freeform 21"/>
            <p:cNvSpPr/>
            <p:nvPr/>
          </p:nvSpPr>
          <p:spPr>
            <a:xfrm>
              <a:off x="4272011" y="3793429"/>
              <a:ext cx="247428" cy="148459"/>
            </a:xfrm>
            <a:custGeom>
              <a:avLst/>
              <a:gdLst>
                <a:gd name="connsiteX0" fmla="*/ 0 w 247428"/>
                <a:gd name="connsiteY0" fmla="*/ 131964 h 148459"/>
                <a:gd name="connsiteX1" fmla="*/ 82471 w 247428"/>
                <a:gd name="connsiteY1" fmla="*/ 148459 h 148459"/>
                <a:gd name="connsiteX2" fmla="*/ 214425 w 247428"/>
                <a:gd name="connsiteY2" fmla="*/ 115468 h 148459"/>
                <a:gd name="connsiteX3" fmla="*/ 247414 w 247428"/>
                <a:gd name="connsiteY3" fmla="*/ 0 h 148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428" h="148459">
                  <a:moveTo>
                    <a:pt x="0" y="131964"/>
                  </a:moveTo>
                  <a:cubicBezTo>
                    <a:pt x="27490" y="137462"/>
                    <a:pt x="54436" y="148459"/>
                    <a:pt x="82471" y="148459"/>
                  </a:cubicBezTo>
                  <a:cubicBezTo>
                    <a:pt x="122282" y="148459"/>
                    <a:pt x="175377" y="128485"/>
                    <a:pt x="214425" y="115468"/>
                  </a:cubicBezTo>
                  <a:cubicBezTo>
                    <a:pt x="249153" y="11279"/>
                    <a:pt x="247414" y="51270"/>
                    <a:pt x="247414" y="0"/>
                  </a:cubicBezTo>
                </a:path>
              </a:pathLst>
            </a:custGeom>
            <a:ln w="76200" cmpd="sng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519439" y="3814552"/>
              <a:ext cx="64946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 err="1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θ</a:t>
              </a:r>
              <a:endParaRPr lang="en-US" sz="2800" dirty="0" smtClean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6195652" y="3713472"/>
              <a:ext cx="4680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</a:t>
              </a:r>
              <a:endParaRPr lang="en-US" sz="400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2436848" y="1113101"/>
              <a:ext cx="1187585" cy="1187675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Times New Roman"/>
                <a:cs typeface="Times New Roman"/>
              </a:endParaRPr>
            </a:p>
          </p:txBody>
        </p:sp>
        <p:cxnSp>
          <p:nvCxnSpPr>
            <p:cNvPr id="26" name="Straight Arrow Connector 25"/>
            <p:cNvCxnSpPr/>
            <p:nvPr/>
          </p:nvCxnSpPr>
          <p:spPr>
            <a:xfrm>
              <a:off x="3030644" y="1673940"/>
              <a:ext cx="1979310" cy="65982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4952944" y="1737200"/>
              <a:ext cx="468025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000" dirty="0" smtClean="0">
                  <a:solidFill>
                    <a:srgbClr val="000000"/>
                  </a:solidFill>
                  <a:latin typeface="Times New Roman"/>
                  <a:cs typeface="Times New Roman"/>
                </a:rPr>
                <a:t>F</a:t>
              </a:r>
              <a:endParaRPr lang="en-US" sz="4000" dirty="0">
                <a:solidFill>
                  <a:srgbClr val="000000"/>
                </a:solidFill>
                <a:latin typeface="Times New Roman"/>
                <a:cs typeface="Times New Roman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994664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>
            <a:stCxn id="7" idx="0"/>
          </p:cNvCxnSpPr>
          <p:nvPr/>
        </p:nvCxnSpPr>
        <p:spPr>
          <a:xfrm flipH="1" flipV="1">
            <a:off x="357711" y="1842515"/>
            <a:ext cx="670710" cy="6382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0" y="2480719"/>
            <a:ext cx="205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30W LED Light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801159" y="2776227"/>
            <a:ext cx="2056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30W LED Light</a:t>
            </a:r>
            <a:endParaRPr lang="en-US" dirty="0"/>
          </a:p>
        </p:txBody>
      </p:sp>
      <p:cxnSp>
        <p:nvCxnSpPr>
          <p:cNvPr id="9" name="Straight Arrow Connector 8"/>
          <p:cNvCxnSpPr>
            <a:stCxn id="8" idx="0"/>
          </p:cNvCxnSpPr>
          <p:nvPr/>
        </p:nvCxnSpPr>
        <p:spPr>
          <a:xfrm flipV="1">
            <a:off x="5829580" y="1967734"/>
            <a:ext cx="627112" cy="808493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2056841" y="375658"/>
            <a:ext cx="1359304" cy="357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15422" y="226769"/>
            <a:ext cx="1341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Webcam</a:t>
            </a:r>
            <a:endParaRPr lang="en-US" dirty="0"/>
          </a:p>
        </p:txBody>
      </p:sp>
      <p:cxnSp>
        <p:nvCxnSpPr>
          <p:cNvPr id="19" name="Straight Arrow Connector 18"/>
          <p:cNvCxnSpPr>
            <a:stCxn id="20" idx="2"/>
          </p:cNvCxnSpPr>
          <p:nvPr/>
        </p:nvCxnSpPr>
        <p:spPr>
          <a:xfrm>
            <a:off x="2222283" y="3786034"/>
            <a:ext cx="102842" cy="10911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028421" y="3416702"/>
            <a:ext cx="2387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Table of the robots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357711" y="4472123"/>
            <a:ext cx="3058434" cy="751318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1296703" y="4507900"/>
            <a:ext cx="152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1.5 m</a:t>
            </a:r>
            <a:endParaRPr lang="en-US" dirty="0"/>
          </a:p>
        </p:txBody>
      </p:sp>
      <p:cxnSp>
        <p:nvCxnSpPr>
          <p:cNvPr id="29" name="Straight Arrow Connector 28"/>
          <p:cNvCxnSpPr/>
          <p:nvPr/>
        </p:nvCxnSpPr>
        <p:spPr>
          <a:xfrm>
            <a:off x="3720200" y="4465800"/>
            <a:ext cx="2325124" cy="572431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418179" y="4320428"/>
            <a:ext cx="15202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1.2 m</a:t>
            </a:r>
            <a:endParaRPr lang="en-US" dirty="0"/>
          </a:p>
        </p:txBody>
      </p:sp>
      <p:cxnSp>
        <p:nvCxnSpPr>
          <p:cNvPr id="35" name="Straight Arrow Connector 34"/>
          <p:cNvCxnSpPr/>
          <p:nvPr/>
        </p:nvCxnSpPr>
        <p:spPr>
          <a:xfrm flipH="1">
            <a:off x="5025846" y="3953356"/>
            <a:ext cx="572339" cy="127008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5526642" y="3613475"/>
            <a:ext cx="1037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Robots</a:t>
            </a:r>
          </a:p>
        </p:txBody>
      </p:sp>
      <p:pic>
        <p:nvPicPr>
          <p:cNvPr id="41" name="Picture 40" descr="tab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7711" y="4615627"/>
            <a:ext cx="5829580" cy="2242373"/>
          </a:xfrm>
          <a:prstGeom prst="rect">
            <a:avLst/>
          </a:prstGeom>
        </p:spPr>
      </p:pic>
      <p:pic>
        <p:nvPicPr>
          <p:cNvPr id="42" name="Picture 41" descr="Webcam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6145" y="0"/>
            <a:ext cx="381918" cy="986621"/>
          </a:xfrm>
          <a:prstGeom prst="rect">
            <a:avLst/>
          </a:prstGeom>
        </p:spPr>
      </p:pic>
      <p:pic>
        <p:nvPicPr>
          <p:cNvPr id="43" name="Picture 42" descr="Light1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72" y="656093"/>
            <a:ext cx="958850" cy="1054100"/>
          </a:xfrm>
          <a:prstGeom prst="rect">
            <a:avLst/>
          </a:prstGeom>
        </p:spPr>
      </p:pic>
      <p:pic>
        <p:nvPicPr>
          <p:cNvPr id="44" name="Picture 43" descr="Light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5324" y="937370"/>
            <a:ext cx="1120302" cy="905145"/>
          </a:xfrm>
          <a:prstGeom prst="rect">
            <a:avLst/>
          </a:prstGeom>
        </p:spPr>
      </p:pic>
      <p:cxnSp>
        <p:nvCxnSpPr>
          <p:cNvPr id="46" name="Straight Arrow Connector 45"/>
          <p:cNvCxnSpPr/>
          <p:nvPr/>
        </p:nvCxnSpPr>
        <p:spPr>
          <a:xfrm flipV="1">
            <a:off x="3577115" y="986621"/>
            <a:ext cx="17885" cy="3521279"/>
          </a:xfrm>
          <a:prstGeom prst="straightConnector1">
            <a:avLst/>
          </a:prstGeom>
          <a:ln>
            <a:solidFill>
              <a:srgbClr val="FF0000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3798063" y="1710193"/>
            <a:ext cx="17285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  <a:r>
              <a:rPr lang="en-US" smtClean="0"/>
              <a:t>.5 </a:t>
            </a:r>
            <a:r>
              <a:rPr lang="en-US" dirty="0" smtClean="0"/>
              <a:t>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8153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va_paper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90680"/>
            <a:ext cx="9837066" cy="4467319"/>
          </a:xfrm>
          <a:prstGeom prst="rect">
            <a:avLst/>
          </a:prstGeom>
        </p:spPr>
      </p:pic>
      <p:pic>
        <p:nvPicPr>
          <p:cNvPr id="5" name="Picture 4" descr="CovControlPosGoo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737" y="1119183"/>
            <a:ext cx="2027994" cy="1474645"/>
          </a:xfrm>
          <a:prstGeom prst="rect">
            <a:avLst/>
          </a:prstGeom>
        </p:spPr>
      </p:pic>
      <p:pic>
        <p:nvPicPr>
          <p:cNvPr id="6" name="Picture 5" descr="CovControlChangedDesired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0731" y="1119186"/>
            <a:ext cx="2067803" cy="1474645"/>
          </a:xfrm>
          <a:prstGeom prst="rect">
            <a:avLst/>
          </a:prstGeom>
        </p:spPr>
      </p:pic>
      <p:pic>
        <p:nvPicPr>
          <p:cNvPr id="7" name="Picture 6" descr="CovControlNegGoo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4412" y="1119184"/>
            <a:ext cx="1960490" cy="1474644"/>
          </a:xfrm>
          <a:prstGeom prst="rect">
            <a:avLst/>
          </a:prstGeom>
        </p:spPr>
      </p:pic>
      <p:pic>
        <p:nvPicPr>
          <p:cNvPr id="8" name="Picture 7" descr="PosEnd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419" y="1119185"/>
            <a:ext cx="2027993" cy="1474646"/>
          </a:xfrm>
          <a:prstGeom prst="rect">
            <a:avLst/>
          </a:prstGeom>
        </p:spPr>
      </p:pic>
      <p:cxnSp>
        <p:nvCxnSpPr>
          <p:cNvPr id="10" name="Straight Arrow Connector 9"/>
          <p:cNvCxnSpPr>
            <a:stCxn id="5" idx="2"/>
          </p:cNvCxnSpPr>
          <p:nvPr/>
        </p:nvCxnSpPr>
        <p:spPr>
          <a:xfrm>
            <a:off x="1836734" y="2593828"/>
            <a:ext cx="59137" cy="84076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893020" y="2593829"/>
            <a:ext cx="0" cy="321992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6" idx="2"/>
          </p:cNvCxnSpPr>
          <p:nvPr/>
        </p:nvCxnSpPr>
        <p:spPr>
          <a:xfrm>
            <a:off x="3884633" y="2593831"/>
            <a:ext cx="944471" cy="85864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8" idx="2"/>
          </p:cNvCxnSpPr>
          <p:nvPr/>
        </p:nvCxnSpPr>
        <p:spPr>
          <a:xfrm>
            <a:off x="5950416" y="2593831"/>
            <a:ext cx="0" cy="84075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55207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48448" y="115469"/>
            <a:ext cx="8873907" cy="6598196"/>
          </a:xfrm>
          <a:prstGeom prst="rect">
            <a:avLst/>
          </a:prstGeom>
          <a:noFill/>
          <a:ln w="76200" cmpd="sng">
            <a:solidFill>
              <a:srgbClr val="8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560805" y="52389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713205" y="56082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865605" y="48229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68523" y="70067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1170405" y="57266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15277" y="84124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67677" y="87817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820077" y="79964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22995" y="101802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124877" y="89001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274001" y="74227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426401" y="77920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1578801" y="70067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1681719" y="91905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1883601" y="79104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/>
          <p:cNvSpPr/>
          <p:nvPr/>
        </p:nvSpPr>
        <p:spPr>
          <a:xfrm>
            <a:off x="1092567" y="108866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1244967" y="112560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1397367" y="104707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/>
        </p:nvSpPr>
        <p:spPr>
          <a:xfrm>
            <a:off x="1500285" y="126545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1702167" y="113743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515277" y="123712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667677" y="127405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820077" y="119552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922995" y="141390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1124877" y="128589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1867785" y="103918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2020185" y="107611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2172585" y="99758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2275503" y="121596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2477385" y="108795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2020185" y="64724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Oval 35"/>
          <p:cNvSpPr/>
          <p:nvPr/>
        </p:nvSpPr>
        <p:spPr>
          <a:xfrm>
            <a:off x="2172585" y="68418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2324985" y="60565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/>
          <p:cNvSpPr/>
          <p:nvPr/>
        </p:nvSpPr>
        <p:spPr>
          <a:xfrm>
            <a:off x="2427903" y="82403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Oval 38"/>
          <p:cNvSpPr/>
          <p:nvPr/>
        </p:nvSpPr>
        <p:spPr>
          <a:xfrm>
            <a:off x="2629785" y="69601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/>
          <p:cNvSpPr/>
          <p:nvPr/>
        </p:nvSpPr>
        <p:spPr>
          <a:xfrm>
            <a:off x="1805763" y="130704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/>
          <p:cNvSpPr/>
          <p:nvPr/>
        </p:nvSpPr>
        <p:spPr>
          <a:xfrm>
            <a:off x="1958163" y="134398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/>
          <p:cNvSpPr/>
          <p:nvPr/>
        </p:nvSpPr>
        <p:spPr>
          <a:xfrm>
            <a:off x="2110563" y="126545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2213481" y="148383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/>
          <p:cNvSpPr/>
          <p:nvPr/>
        </p:nvSpPr>
        <p:spPr>
          <a:xfrm>
            <a:off x="2415363" y="135581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1376919" y="46580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Oval 45"/>
          <p:cNvSpPr/>
          <p:nvPr/>
        </p:nvSpPr>
        <p:spPr>
          <a:xfrm>
            <a:off x="1529319" y="50273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Oval 46"/>
          <p:cNvSpPr/>
          <p:nvPr/>
        </p:nvSpPr>
        <p:spPr>
          <a:xfrm>
            <a:off x="1681719" y="42420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/>
          <p:cNvSpPr/>
          <p:nvPr/>
        </p:nvSpPr>
        <p:spPr>
          <a:xfrm>
            <a:off x="1784637" y="64258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/>
          <p:cNvSpPr/>
          <p:nvPr/>
        </p:nvSpPr>
        <p:spPr>
          <a:xfrm>
            <a:off x="1986519" y="51457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2" name="Straight Connector 51"/>
          <p:cNvCxnSpPr/>
          <p:nvPr/>
        </p:nvCxnSpPr>
        <p:spPr>
          <a:xfrm flipV="1">
            <a:off x="148448" y="2655774"/>
            <a:ext cx="3480287" cy="32991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4717356" y="2655774"/>
            <a:ext cx="4304999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551941" y="2619929"/>
            <a:ext cx="1237069" cy="1616558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4717356" y="2655774"/>
            <a:ext cx="1220574" cy="1616558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>
            <a:off x="5937930" y="4272332"/>
            <a:ext cx="1451494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>
            <a:off x="7389424" y="4272332"/>
            <a:ext cx="0" cy="1534081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1933085" y="3629009"/>
            <a:ext cx="2445806" cy="0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 flipH="1">
            <a:off x="1531882" y="3629009"/>
            <a:ext cx="413724" cy="758792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2315691" y="4579454"/>
            <a:ext cx="292256" cy="582243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2321033" y="5179584"/>
            <a:ext cx="1612519" cy="16496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933552" y="5179584"/>
            <a:ext cx="0" cy="1534081"/>
          </a:xfrm>
          <a:prstGeom prst="line">
            <a:avLst/>
          </a:prstGeom>
          <a:ln>
            <a:solidFill>
              <a:srgbClr val="80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5" name="Oval 84"/>
          <p:cNvSpPr/>
          <p:nvPr/>
        </p:nvSpPr>
        <p:spPr>
          <a:xfrm>
            <a:off x="5756493" y="2804234"/>
            <a:ext cx="1402011" cy="1319639"/>
          </a:xfrm>
          <a:prstGeom prst="ellipse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8000"/>
                </a:solidFill>
              </a:rPr>
              <a:t>Goal 1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7" name="Oval 86"/>
          <p:cNvSpPr/>
          <p:nvPr/>
        </p:nvSpPr>
        <p:spPr>
          <a:xfrm>
            <a:off x="2185127" y="5298994"/>
            <a:ext cx="1402011" cy="1319639"/>
          </a:xfrm>
          <a:prstGeom prst="ellipse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rgbClr val="008000"/>
                </a:solidFill>
              </a:rPr>
              <a:t>Goal 2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89" name="Oval 88"/>
          <p:cNvSpPr/>
          <p:nvPr/>
        </p:nvSpPr>
        <p:spPr>
          <a:xfrm rot="19287598">
            <a:off x="4279055" y="2086231"/>
            <a:ext cx="700778" cy="2382286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Donut 90"/>
          <p:cNvSpPr/>
          <p:nvPr/>
        </p:nvSpPr>
        <p:spPr>
          <a:xfrm>
            <a:off x="8195946" y="984466"/>
            <a:ext cx="203199" cy="211666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2" name="Donut 91"/>
          <p:cNvSpPr/>
          <p:nvPr/>
        </p:nvSpPr>
        <p:spPr>
          <a:xfrm>
            <a:off x="8111281" y="1252792"/>
            <a:ext cx="389467" cy="211666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3" name="Rectangle 92"/>
          <p:cNvSpPr/>
          <p:nvPr/>
        </p:nvSpPr>
        <p:spPr>
          <a:xfrm>
            <a:off x="6612690" y="700453"/>
            <a:ext cx="1964264" cy="1589273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6612690" y="632719"/>
            <a:ext cx="1591732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700" dirty="0" smtClean="0">
                <a:latin typeface="Arial"/>
                <a:cs typeface="Arial"/>
              </a:rPr>
              <a:t>Robots</a:t>
            </a:r>
          </a:p>
          <a:p>
            <a:r>
              <a:rPr lang="en-US" sz="1700" dirty="0" smtClean="0">
                <a:latin typeface="Arial"/>
                <a:cs typeface="Arial"/>
              </a:rPr>
              <a:t>Mean Position</a:t>
            </a:r>
          </a:p>
          <a:p>
            <a:r>
              <a:rPr lang="en-US" sz="1700" dirty="0" smtClean="0">
                <a:latin typeface="Arial"/>
                <a:cs typeface="Arial"/>
              </a:rPr>
              <a:t>Covariance</a:t>
            </a:r>
          </a:p>
          <a:p>
            <a:r>
              <a:rPr lang="en-US" sz="1700" dirty="0" smtClean="0">
                <a:latin typeface="Arial"/>
                <a:cs typeface="Arial"/>
              </a:rPr>
              <a:t>Desired </a:t>
            </a:r>
            <a:r>
              <a:rPr lang="en-US" sz="1700" dirty="0" err="1" smtClean="0">
                <a:latin typeface="Arial"/>
                <a:cs typeface="Arial"/>
              </a:rPr>
              <a:t>Cov</a:t>
            </a:r>
            <a:r>
              <a:rPr lang="en-US" sz="1700" dirty="0" smtClean="0">
                <a:latin typeface="Arial"/>
                <a:cs typeface="Arial"/>
              </a:rPr>
              <a:t> A</a:t>
            </a:r>
          </a:p>
          <a:p>
            <a:r>
              <a:rPr lang="en-US" sz="1700" dirty="0" smtClean="0">
                <a:latin typeface="Arial"/>
                <a:cs typeface="Arial"/>
              </a:rPr>
              <a:t>Desired </a:t>
            </a:r>
            <a:r>
              <a:rPr lang="en-US" sz="1700" dirty="0" err="1" smtClean="0">
                <a:latin typeface="Arial"/>
                <a:cs typeface="Arial"/>
              </a:rPr>
              <a:t>Cov</a:t>
            </a:r>
            <a:r>
              <a:rPr lang="en-US" sz="1700" dirty="0" smtClean="0">
                <a:latin typeface="Arial"/>
                <a:cs typeface="Arial"/>
              </a:rPr>
              <a:t> B</a:t>
            </a:r>
          </a:p>
          <a:p>
            <a:r>
              <a:rPr lang="en-US" sz="1700" dirty="0" smtClean="0">
                <a:latin typeface="Arial"/>
                <a:cs typeface="Arial"/>
              </a:rPr>
              <a:t>Goal Regions</a:t>
            </a:r>
          </a:p>
          <a:p>
            <a:endParaRPr lang="en-US" sz="1400" dirty="0">
              <a:latin typeface="Arial"/>
              <a:cs typeface="Arial"/>
            </a:endParaRPr>
          </a:p>
        </p:txBody>
      </p:sp>
      <p:sp>
        <p:nvSpPr>
          <p:cNvPr id="95" name="Oval 94"/>
          <p:cNvSpPr/>
          <p:nvPr/>
        </p:nvSpPr>
        <p:spPr>
          <a:xfrm>
            <a:off x="8221355" y="754566"/>
            <a:ext cx="152402" cy="170640"/>
          </a:xfrm>
          <a:prstGeom prst="ellipse">
            <a:avLst/>
          </a:prstGeom>
          <a:solidFill>
            <a:srgbClr val="1F497D"/>
          </a:solidFill>
          <a:ln>
            <a:solidFill>
              <a:srgbClr val="1F497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8" name="Donut 97"/>
          <p:cNvSpPr/>
          <p:nvPr/>
        </p:nvSpPr>
        <p:spPr>
          <a:xfrm>
            <a:off x="8111281" y="1521087"/>
            <a:ext cx="389467" cy="211666"/>
          </a:xfrm>
          <a:prstGeom prst="donut">
            <a:avLst/>
          </a:prstGeom>
          <a:solidFill>
            <a:srgbClr val="008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9" name="Donut 98"/>
          <p:cNvSpPr/>
          <p:nvPr/>
        </p:nvSpPr>
        <p:spPr>
          <a:xfrm>
            <a:off x="8227523" y="2009725"/>
            <a:ext cx="203199" cy="211666"/>
          </a:xfrm>
          <a:prstGeom prst="donu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1" name="Donut 70"/>
          <p:cNvSpPr/>
          <p:nvPr/>
        </p:nvSpPr>
        <p:spPr>
          <a:xfrm>
            <a:off x="8120593" y="1745039"/>
            <a:ext cx="389467" cy="211666"/>
          </a:xfrm>
          <a:prstGeom prst="donut">
            <a:avLst/>
          </a:prstGeom>
          <a:solidFill>
            <a:schemeClr val="tx2">
              <a:lumMod val="75000"/>
            </a:schemeClr>
          </a:solidFill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 rot="1494605">
            <a:off x="1470320" y="3577732"/>
            <a:ext cx="849088" cy="2566332"/>
          </a:xfrm>
          <a:prstGeom prst="ellipse">
            <a:avLst/>
          </a:prstGeom>
          <a:noFill/>
          <a:ln w="76200" cmpd="sng">
            <a:solidFill>
              <a:srgbClr val="1F497D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Oval 138"/>
          <p:cNvSpPr/>
          <p:nvPr/>
        </p:nvSpPr>
        <p:spPr>
          <a:xfrm>
            <a:off x="456980" y="496574"/>
            <a:ext cx="2382371" cy="1054970"/>
          </a:xfrm>
          <a:prstGeom prst="ellipse">
            <a:avLst/>
          </a:prstGeom>
          <a:noFill/>
          <a:ln w="38100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Donut 139"/>
          <p:cNvSpPr/>
          <p:nvPr/>
        </p:nvSpPr>
        <p:spPr>
          <a:xfrm>
            <a:off x="1608251" y="889838"/>
            <a:ext cx="203199" cy="211666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1" name="Oval 140"/>
          <p:cNvSpPr/>
          <p:nvPr/>
        </p:nvSpPr>
        <p:spPr>
          <a:xfrm>
            <a:off x="3939795" y="222487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Oval 141"/>
          <p:cNvSpPr/>
          <p:nvPr/>
        </p:nvSpPr>
        <p:spPr>
          <a:xfrm>
            <a:off x="4092195" y="226181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Oval 142"/>
          <p:cNvSpPr/>
          <p:nvPr/>
        </p:nvSpPr>
        <p:spPr>
          <a:xfrm>
            <a:off x="3744436" y="229257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Oval 143"/>
          <p:cNvSpPr/>
          <p:nvPr/>
        </p:nvSpPr>
        <p:spPr>
          <a:xfrm>
            <a:off x="4347513" y="240166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Oval 144"/>
          <p:cNvSpPr/>
          <p:nvPr/>
        </p:nvSpPr>
        <p:spPr>
          <a:xfrm>
            <a:off x="3828699" y="189957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Oval 145"/>
          <p:cNvSpPr/>
          <p:nvPr/>
        </p:nvSpPr>
        <p:spPr>
          <a:xfrm>
            <a:off x="3894267" y="254222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Oval 146"/>
          <p:cNvSpPr/>
          <p:nvPr/>
        </p:nvSpPr>
        <p:spPr>
          <a:xfrm>
            <a:off x="4046667" y="257916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Oval 147"/>
          <p:cNvSpPr/>
          <p:nvPr/>
        </p:nvSpPr>
        <p:spPr>
          <a:xfrm>
            <a:off x="4199067" y="250063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Oval 148"/>
          <p:cNvSpPr/>
          <p:nvPr/>
        </p:nvSpPr>
        <p:spPr>
          <a:xfrm>
            <a:off x="4301985" y="271901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Oval 149"/>
          <p:cNvSpPr/>
          <p:nvPr/>
        </p:nvSpPr>
        <p:spPr>
          <a:xfrm>
            <a:off x="4503867" y="259099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Oval 150"/>
          <p:cNvSpPr/>
          <p:nvPr/>
        </p:nvSpPr>
        <p:spPr>
          <a:xfrm>
            <a:off x="4331043" y="323033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/>
          <p:cNvSpPr/>
          <p:nvPr/>
        </p:nvSpPr>
        <p:spPr>
          <a:xfrm>
            <a:off x="4483443" y="326726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4635843" y="318873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/>
          <p:cNvSpPr/>
          <p:nvPr/>
        </p:nvSpPr>
        <p:spPr>
          <a:xfrm>
            <a:off x="4738761" y="340711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Oval 154"/>
          <p:cNvSpPr/>
          <p:nvPr/>
        </p:nvSpPr>
        <p:spPr>
          <a:xfrm>
            <a:off x="4904871" y="376207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/>
          <p:cNvSpPr/>
          <p:nvPr/>
        </p:nvSpPr>
        <p:spPr>
          <a:xfrm>
            <a:off x="4471557" y="278965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Oval 156"/>
          <p:cNvSpPr/>
          <p:nvPr/>
        </p:nvSpPr>
        <p:spPr>
          <a:xfrm>
            <a:off x="4623957" y="282658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4454409" y="353513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Oval 158"/>
          <p:cNvSpPr/>
          <p:nvPr/>
        </p:nvSpPr>
        <p:spPr>
          <a:xfrm>
            <a:off x="4651466" y="375351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/>
          <p:cNvSpPr/>
          <p:nvPr/>
        </p:nvSpPr>
        <p:spPr>
          <a:xfrm>
            <a:off x="4759209" y="362549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1" name="Oval 160"/>
          <p:cNvSpPr/>
          <p:nvPr/>
        </p:nvSpPr>
        <p:spPr>
          <a:xfrm>
            <a:off x="3951043" y="274149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/>
          <p:cNvSpPr/>
          <p:nvPr/>
        </p:nvSpPr>
        <p:spPr>
          <a:xfrm>
            <a:off x="4046667" y="297504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Oval 162"/>
          <p:cNvSpPr/>
          <p:nvPr/>
        </p:nvSpPr>
        <p:spPr>
          <a:xfrm>
            <a:off x="4199067" y="289651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/>
          <p:cNvSpPr/>
          <p:nvPr/>
        </p:nvSpPr>
        <p:spPr>
          <a:xfrm>
            <a:off x="4301985" y="311489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Oval 164"/>
          <p:cNvSpPr/>
          <p:nvPr/>
        </p:nvSpPr>
        <p:spPr>
          <a:xfrm>
            <a:off x="4503867" y="298687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Oval 165"/>
          <p:cNvSpPr/>
          <p:nvPr/>
        </p:nvSpPr>
        <p:spPr>
          <a:xfrm>
            <a:off x="4889055" y="401021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7" name="Oval 166"/>
          <p:cNvSpPr/>
          <p:nvPr/>
        </p:nvSpPr>
        <p:spPr>
          <a:xfrm>
            <a:off x="5041455" y="404715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8" name="Oval 167"/>
          <p:cNvSpPr/>
          <p:nvPr/>
        </p:nvSpPr>
        <p:spPr>
          <a:xfrm>
            <a:off x="5193855" y="396862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9" name="Oval 168"/>
          <p:cNvSpPr/>
          <p:nvPr/>
        </p:nvSpPr>
        <p:spPr>
          <a:xfrm>
            <a:off x="5296773" y="418700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Oval 169"/>
          <p:cNvSpPr/>
          <p:nvPr/>
        </p:nvSpPr>
        <p:spPr>
          <a:xfrm>
            <a:off x="5498655" y="405898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Oval 170"/>
          <p:cNvSpPr/>
          <p:nvPr/>
        </p:nvSpPr>
        <p:spPr>
          <a:xfrm>
            <a:off x="5041455" y="361828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2" name="Oval 171"/>
          <p:cNvSpPr/>
          <p:nvPr/>
        </p:nvSpPr>
        <p:spPr>
          <a:xfrm>
            <a:off x="5193855" y="365521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Oval 172"/>
          <p:cNvSpPr/>
          <p:nvPr/>
        </p:nvSpPr>
        <p:spPr>
          <a:xfrm>
            <a:off x="5033888" y="332463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Oval 173"/>
          <p:cNvSpPr/>
          <p:nvPr/>
        </p:nvSpPr>
        <p:spPr>
          <a:xfrm>
            <a:off x="5301395" y="457449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Oval 174"/>
          <p:cNvSpPr/>
          <p:nvPr/>
        </p:nvSpPr>
        <p:spPr>
          <a:xfrm>
            <a:off x="5429537" y="451486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Oval 175"/>
          <p:cNvSpPr/>
          <p:nvPr/>
        </p:nvSpPr>
        <p:spPr>
          <a:xfrm>
            <a:off x="3539000" y="2559140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7" name="Oval 176"/>
          <p:cNvSpPr/>
          <p:nvPr/>
        </p:nvSpPr>
        <p:spPr>
          <a:xfrm>
            <a:off x="5649576" y="451509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8" name="Oval 177"/>
          <p:cNvSpPr/>
          <p:nvPr/>
        </p:nvSpPr>
        <p:spPr>
          <a:xfrm>
            <a:off x="5131833" y="423648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Oval 178"/>
          <p:cNvSpPr/>
          <p:nvPr/>
        </p:nvSpPr>
        <p:spPr>
          <a:xfrm>
            <a:off x="5270523" y="397189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Oval 179"/>
          <p:cNvSpPr/>
          <p:nvPr/>
        </p:nvSpPr>
        <p:spPr>
          <a:xfrm>
            <a:off x="5436633" y="432685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1" name="Oval 180"/>
          <p:cNvSpPr/>
          <p:nvPr/>
        </p:nvSpPr>
        <p:spPr>
          <a:xfrm>
            <a:off x="4433961" y="295386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2" name="Oval 181"/>
          <p:cNvSpPr/>
          <p:nvPr/>
        </p:nvSpPr>
        <p:spPr>
          <a:xfrm>
            <a:off x="4586361" y="299079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3" name="Oval 182"/>
          <p:cNvSpPr/>
          <p:nvPr/>
        </p:nvSpPr>
        <p:spPr>
          <a:xfrm>
            <a:off x="4738761" y="291226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4" name="Oval 183"/>
          <p:cNvSpPr/>
          <p:nvPr/>
        </p:nvSpPr>
        <p:spPr>
          <a:xfrm>
            <a:off x="4805907" y="361362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5" name="Oval 184"/>
          <p:cNvSpPr/>
          <p:nvPr/>
        </p:nvSpPr>
        <p:spPr>
          <a:xfrm>
            <a:off x="3744436" y="257695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6" name="Oval 185"/>
          <p:cNvSpPr/>
          <p:nvPr/>
        </p:nvSpPr>
        <p:spPr>
          <a:xfrm>
            <a:off x="977649" y="542406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7" name="Oval 186"/>
          <p:cNvSpPr/>
          <p:nvPr/>
        </p:nvSpPr>
        <p:spPr>
          <a:xfrm>
            <a:off x="2046081" y="393306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8" name="Oval 187"/>
          <p:cNvSpPr/>
          <p:nvPr/>
        </p:nvSpPr>
        <p:spPr>
          <a:xfrm>
            <a:off x="1697673" y="494570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9" name="Oval 188"/>
          <p:cNvSpPr/>
          <p:nvPr/>
        </p:nvSpPr>
        <p:spPr>
          <a:xfrm>
            <a:off x="1800591" y="516408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0" name="Oval 189"/>
          <p:cNvSpPr/>
          <p:nvPr/>
        </p:nvSpPr>
        <p:spPr>
          <a:xfrm>
            <a:off x="1322805" y="442787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1" name="Oval 190"/>
          <p:cNvSpPr/>
          <p:nvPr/>
        </p:nvSpPr>
        <p:spPr>
          <a:xfrm>
            <a:off x="1347345" y="530465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2" name="Oval 191"/>
          <p:cNvSpPr/>
          <p:nvPr/>
        </p:nvSpPr>
        <p:spPr>
          <a:xfrm>
            <a:off x="1499745" y="534158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3" name="Oval 192"/>
          <p:cNvSpPr/>
          <p:nvPr/>
        </p:nvSpPr>
        <p:spPr>
          <a:xfrm>
            <a:off x="1652145" y="526305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4" name="Oval 193"/>
          <p:cNvSpPr/>
          <p:nvPr/>
        </p:nvSpPr>
        <p:spPr>
          <a:xfrm>
            <a:off x="1755063" y="548143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5" name="Oval 194"/>
          <p:cNvSpPr/>
          <p:nvPr/>
        </p:nvSpPr>
        <p:spPr>
          <a:xfrm>
            <a:off x="1831743" y="3797165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6" name="Oval 195"/>
          <p:cNvSpPr/>
          <p:nvPr/>
        </p:nvSpPr>
        <p:spPr>
          <a:xfrm>
            <a:off x="1480059" y="474059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7" name="Oval 196"/>
          <p:cNvSpPr/>
          <p:nvPr/>
        </p:nvSpPr>
        <p:spPr>
          <a:xfrm>
            <a:off x="1632459" y="477752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8" name="Oval 197"/>
          <p:cNvSpPr/>
          <p:nvPr/>
        </p:nvSpPr>
        <p:spPr>
          <a:xfrm>
            <a:off x="1731201" y="455589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9" name="Oval 198"/>
          <p:cNvSpPr/>
          <p:nvPr/>
        </p:nvSpPr>
        <p:spPr>
          <a:xfrm>
            <a:off x="1834119" y="477427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0" name="Oval 199"/>
          <p:cNvSpPr/>
          <p:nvPr/>
        </p:nvSpPr>
        <p:spPr>
          <a:xfrm>
            <a:off x="2036001" y="464625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Oval 200"/>
          <p:cNvSpPr/>
          <p:nvPr/>
        </p:nvSpPr>
        <p:spPr>
          <a:xfrm>
            <a:off x="1318853" y="612102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2" name="Oval 201"/>
          <p:cNvSpPr/>
          <p:nvPr/>
        </p:nvSpPr>
        <p:spPr>
          <a:xfrm>
            <a:off x="1951833" y="4032755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3" name="Oval 202"/>
          <p:cNvSpPr/>
          <p:nvPr/>
        </p:nvSpPr>
        <p:spPr>
          <a:xfrm>
            <a:off x="1136311" y="595979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4" name="Oval 203"/>
          <p:cNvSpPr/>
          <p:nvPr/>
        </p:nvSpPr>
        <p:spPr>
          <a:xfrm>
            <a:off x="1706343" y="526377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" name="Oval 204"/>
          <p:cNvSpPr/>
          <p:nvPr/>
        </p:nvSpPr>
        <p:spPr>
          <a:xfrm>
            <a:off x="1854567" y="499265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6" name="Oval 205"/>
          <p:cNvSpPr/>
          <p:nvPr/>
        </p:nvSpPr>
        <p:spPr>
          <a:xfrm>
            <a:off x="1347345" y="570053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7" name="Oval 206"/>
          <p:cNvSpPr/>
          <p:nvPr/>
        </p:nvSpPr>
        <p:spPr>
          <a:xfrm>
            <a:off x="1499745" y="573746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" name="Oval 207"/>
          <p:cNvSpPr/>
          <p:nvPr/>
        </p:nvSpPr>
        <p:spPr>
          <a:xfrm>
            <a:off x="1652145" y="565893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9" name="Oval 208"/>
          <p:cNvSpPr/>
          <p:nvPr/>
        </p:nvSpPr>
        <p:spPr>
          <a:xfrm>
            <a:off x="1755063" y="587731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Oval 209"/>
          <p:cNvSpPr/>
          <p:nvPr/>
        </p:nvSpPr>
        <p:spPr>
          <a:xfrm>
            <a:off x="1330935" y="528421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Oval 210"/>
          <p:cNvSpPr/>
          <p:nvPr/>
        </p:nvSpPr>
        <p:spPr>
          <a:xfrm>
            <a:off x="2020185" y="489439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2" name="Oval 211"/>
          <p:cNvSpPr/>
          <p:nvPr/>
        </p:nvSpPr>
        <p:spPr>
          <a:xfrm>
            <a:off x="950703" y="564639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Oval 212"/>
          <p:cNvSpPr/>
          <p:nvPr/>
        </p:nvSpPr>
        <p:spPr>
          <a:xfrm>
            <a:off x="2235555" y="386896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4" name="Oval 213"/>
          <p:cNvSpPr/>
          <p:nvPr/>
        </p:nvSpPr>
        <p:spPr>
          <a:xfrm>
            <a:off x="2338473" y="408734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5" name="Oval 214"/>
          <p:cNvSpPr/>
          <p:nvPr/>
        </p:nvSpPr>
        <p:spPr>
          <a:xfrm>
            <a:off x="2540355" y="395932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Oval 215"/>
          <p:cNvSpPr/>
          <p:nvPr/>
        </p:nvSpPr>
        <p:spPr>
          <a:xfrm>
            <a:off x="2172585" y="450246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Oval 216"/>
          <p:cNvSpPr/>
          <p:nvPr/>
        </p:nvSpPr>
        <p:spPr>
          <a:xfrm>
            <a:off x="2324985" y="453939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8" name="Oval 217"/>
          <p:cNvSpPr/>
          <p:nvPr/>
        </p:nvSpPr>
        <p:spPr>
          <a:xfrm>
            <a:off x="2768921" y="421108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9" name="Oval 218"/>
          <p:cNvSpPr/>
          <p:nvPr/>
        </p:nvSpPr>
        <p:spPr>
          <a:xfrm>
            <a:off x="2490873" y="369540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0" name="Oval 219"/>
          <p:cNvSpPr/>
          <p:nvPr/>
        </p:nvSpPr>
        <p:spPr>
          <a:xfrm>
            <a:off x="2782185" y="455123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1" name="Oval 220"/>
          <p:cNvSpPr/>
          <p:nvPr/>
        </p:nvSpPr>
        <p:spPr>
          <a:xfrm>
            <a:off x="1958163" y="516226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2" name="Oval 221"/>
          <p:cNvSpPr/>
          <p:nvPr/>
        </p:nvSpPr>
        <p:spPr>
          <a:xfrm>
            <a:off x="2021133" y="421535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3" name="Oval 222"/>
          <p:cNvSpPr/>
          <p:nvPr/>
        </p:nvSpPr>
        <p:spPr>
          <a:xfrm>
            <a:off x="2173533" y="413682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4" name="Oval 223"/>
          <p:cNvSpPr/>
          <p:nvPr/>
        </p:nvSpPr>
        <p:spPr>
          <a:xfrm>
            <a:off x="2276451" y="435520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5" name="Oval 224"/>
          <p:cNvSpPr/>
          <p:nvPr/>
        </p:nvSpPr>
        <p:spPr>
          <a:xfrm>
            <a:off x="2478333" y="422719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6" name="Oval 225"/>
          <p:cNvSpPr/>
          <p:nvPr/>
        </p:nvSpPr>
        <p:spPr>
          <a:xfrm>
            <a:off x="1529319" y="432101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7" name="Oval 226"/>
          <p:cNvSpPr/>
          <p:nvPr/>
        </p:nvSpPr>
        <p:spPr>
          <a:xfrm>
            <a:off x="1681719" y="435795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8" name="Oval 227"/>
          <p:cNvSpPr/>
          <p:nvPr/>
        </p:nvSpPr>
        <p:spPr>
          <a:xfrm>
            <a:off x="1834119" y="427942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9" name="Oval 228"/>
          <p:cNvSpPr/>
          <p:nvPr/>
        </p:nvSpPr>
        <p:spPr>
          <a:xfrm>
            <a:off x="1937037" y="449780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0" name="Oval 229"/>
          <p:cNvSpPr/>
          <p:nvPr/>
        </p:nvSpPr>
        <p:spPr>
          <a:xfrm>
            <a:off x="2138919" y="4369789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1" name="Oval 230"/>
          <p:cNvSpPr/>
          <p:nvPr/>
        </p:nvSpPr>
        <p:spPr>
          <a:xfrm rot="2797064">
            <a:off x="2785961" y="556528"/>
            <a:ext cx="2382371" cy="1054970"/>
          </a:xfrm>
          <a:prstGeom prst="ellipse">
            <a:avLst/>
          </a:prstGeom>
          <a:noFill/>
          <a:ln w="38100" cmpd="sng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>
            <a:stCxn id="231" idx="2"/>
            <a:endCxn id="246" idx="5"/>
          </p:cNvCxnSpPr>
          <p:nvPr/>
        </p:nvCxnSpPr>
        <p:spPr>
          <a:xfrm>
            <a:off x="3158966" y="218275"/>
            <a:ext cx="922866" cy="9486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/>
          <p:cNvCxnSpPr/>
          <p:nvPr/>
        </p:nvCxnSpPr>
        <p:spPr>
          <a:xfrm>
            <a:off x="3988395" y="1092317"/>
            <a:ext cx="728961" cy="91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2" name="Arc 241"/>
          <p:cNvSpPr/>
          <p:nvPr/>
        </p:nvSpPr>
        <p:spPr>
          <a:xfrm>
            <a:off x="3389063" y="920000"/>
            <a:ext cx="901390" cy="313405"/>
          </a:xfrm>
          <a:prstGeom prst="arc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TextBox 243"/>
          <p:cNvSpPr txBox="1"/>
          <p:nvPr/>
        </p:nvSpPr>
        <p:spPr>
          <a:xfrm>
            <a:off x="5756493" y="4223942"/>
            <a:ext cx="65364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 smtClean="0"/>
              <a:t>A</a:t>
            </a:r>
            <a:endParaRPr lang="en-US" sz="3800" dirty="0"/>
          </a:p>
        </p:txBody>
      </p:sp>
      <p:sp>
        <p:nvSpPr>
          <p:cNvPr id="245" name="TextBox 244"/>
          <p:cNvSpPr txBox="1"/>
          <p:nvPr/>
        </p:nvSpPr>
        <p:spPr>
          <a:xfrm>
            <a:off x="1192478" y="3530410"/>
            <a:ext cx="65364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800" dirty="0"/>
              <a:t>B</a:t>
            </a:r>
          </a:p>
        </p:txBody>
      </p:sp>
      <p:sp>
        <p:nvSpPr>
          <p:cNvPr id="246" name="Donut 245"/>
          <p:cNvSpPr/>
          <p:nvPr/>
        </p:nvSpPr>
        <p:spPr>
          <a:xfrm>
            <a:off x="3908391" y="986216"/>
            <a:ext cx="203199" cy="211666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 </a:t>
            </a:r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52" name="Straight Arrow Connector 251"/>
          <p:cNvCxnSpPr/>
          <p:nvPr/>
        </p:nvCxnSpPr>
        <p:spPr>
          <a:xfrm flipV="1">
            <a:off x="4141391" y="939099"/>
            <a:ext cx="821488" cy="25504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4" name="TextBox 253"/>
          <p:cNvSpPr txBox="1"/>
          <p:nvPr/>
        </p:nvSpPr>
        <p:spPr>
          <a:xfrm>
            <a:off x="4971925" y="614218"/>
            <a:ext cx="319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α</a:t>
            </a:r>
            <a:endParaRPr lang="en-US" sz="2800" dirty="0"/>
          </a:p>
        </p:txBody>
      </p:sp>
      <p:sp>
        <p:nvSpPr>
          <p:cNvPr id="255" name="Oval 254"/>
          <p:cNvSpPr/>
          <p:nvPr/>
        </p:nvSpPr>
        <p:spPr>
          <a:xfrm>
            <a:off x="3760045" y="1284540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6" name="Oval 255"/>
          <p:cNvSpPr/>
          <p:nvPr/>
        </p:nvSpPr>
        <p:spPr>
          <a:xfrm>
            <a:off x="3912445" y="1206010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7" name="Oval 256"/>
          <p:cNvSpPr/>
          <p:nvPr/>
        </p:nvSpPr>
        <p:spPr>
          <a:xfrm>
            <a:off x="2810496" y="15569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8" name="Oval 257"/>
          <p:cNvSpPr/>
          <p:nvPr/>
        </p:nvSpPr>
        <p:spPr>
          <a:xfrm>
            <a:off x="3656965" y="71748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9" name="Oval 258"/>
          <p:cNvSpPr/>
          <p:nvPr/>
        </p:nvSpPr>
        <p:spPr>
          <a:xfrm>
            <a:off x="3199765" y="27677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0" name="Oval 259"/>
          <p:cNvSpPr/>
          <p:nvPr/>
        </p:nvSpPr>
        <p:spPr>
          <a:xfrm>
            <a:off x="3352165" y="31371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1" name="Oval 260"/>
          <p:cNvSpPr/>
          <p:nvPr/>
        </p:nvSpPr>
        <p:spPr>
          <a:xfrm>
            <a:off x="3336481" y="12313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2" name="Oval 261"/>
          <p:cNvSpPr/>
          <p:nvPr/>
        </p:nvSpPr>
        <p:spPr>
          <a:xfrm>
            <a:off x="3607483" y="45356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3" name="Oval 262"/>
          <p:cNvSpPr/>
          <p:nvPr/>
        </p:nvSpPr>
        <p:spPr>
          <a:xfrm>
            <a:off x="3137743" y="973511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Oval 263"/>
          <p:cNvSpPr/>
          <p:nvPr/>
        </p:nvSpPr>
        <p:spPr>
          <a:xfrm>
            <a:off x="3850423" y="1473875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Oval 264"/>
          <p:cNvSpPr/>
          <p:nvPr/>
        </p:nvSpPr>
        <p:spPr>
          <a:xfrm>
            <a:off x="3009669" y="160860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Oval 265"/>
          <p:cNvSpPr/>
          <p:nvPr/>
        </p:nvSpPr>
        <p:spPr>
          <a:xfrm>
            <a:off x="3594943" y="985346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Oval 266"/>
          <p:cNvSpPr/>
          <p:nvPr/>
        </p:nvSpPr>
        <p:spPr>
          <a:xfrm>
            <a:off x="3909453" y="556254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Oval 267"/>
          <p:cNvSpPr/>
          <p:nvPr/>
        </p:nvSpPr>
        <p:spPr>
          <a:xfrm>
            <a:off x="4173909" y="49639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Oval 268"/>
          <p:cNvSpPr/>
          <p:nvPr/>
        </p:nvSpPr>
        <p:spPr>
          <a:xfrm>
            <a:off x="4426235" y="157378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Oval 269"/>
          <p:cNvSpPr/>
          <p:nvPr/>
        </p:nvSpPr>
        <p:spPr>
          <a:xfrm>
            <a:off x="4628117" y="144576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Oval 270"/>
          <p:cNvSpPr/>
          <p:nvPr/>
        </p:nvSpPr>
        <p:spPr>
          <a:xfrm>
            <a:off x="3289468" y="536038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Oval 271"/>
          <p:cNvSpPr/>
          <p:nvPr/>
        </p:nvSpPr>
        <p:spPr>
          <a:xfrm>
            <a:off x="4323317" y="104199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Oval 272"/>
          <p:cNvSpPr/>
          <p:nvPr/>
        </p:nvSpPr>
        <p:spPr>
          <a:xfrm>
            <a:off x="3262257" y="75751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Oval 273"/>
          <p:cNvSpPr/>
          <p:nvPr/>
        </p:nvSpPr>
        <p:spPr>
          <a:xfrm>
            <a:off x="4578635" y="118184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Oval 274"/>
          <p:cNvSpPr/>
          <p:nvPr/>
        </p:nvSpPr>
        <p:spPr>
          <a:xfrm>
            <a:off x="3996839" y="168312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Oval 275"/>
          <p:cNvSpPr/>
          <p:nvPr/>
        </p:nvSpPr>
        <p:spPr>
          <a:xfrm>
            <a:off x="4261295" y="1623267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Oval 276"/>
          <p:cNvSpPr/>
          <p:nvPr/>
        </p:nvSpPr>
        <p:spPr>
          <a:xfrm>
            <a:off x="4252157" y="1822973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Oval 277"/>
          <p:cNvSpPr/>
          <p:nvPr/>
        </p:nvSpPr>
        <p:spPr>
          <a:xfrm>
            <a:off x="4566095" y="1713632"/>
            <a:ext cx="148448" cy="164955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42276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vControl2Try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7334" y="1806738"/>
            <a:ext cx="10273468" cy="5277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13591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R_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12531" cy="6858000"/>
          </a:xfrm>
          <a:prstGeom prst="rect">
            <a:avLst/>
          </a:prstGeom>
        </p:spPr>
      </p:pic>
      <p:sp>
        <p:nvSpPr>
          <p:cNvPr id="6" name="Oval 5"/>
          <p:cNvSpPr/>
          <p:nvPr/>
        </p:nvSpPr>
        <p:spPr>
          <a:xfrm>
            <a:off x="5196145" y="2692551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4381963" y="1905457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31484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R_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59040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196145" y="2692551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381963" y="1905457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814404" y="3345149"/>
            <a:ext cx="1944636" cy="679761"/>
          </a:xfrm>
          <a:prstGeom prst="straightConnector1">
            <a:avLst/>
          </a:prstGeom>
          <a:ln w="63500">
            <a:solidFill>
              <a:schemeClr val="tx2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4873429" y="4678182"/>
            <a:ext cx="1944636" cy="679761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Donut 18"/>
          <p:cNvSpPr/>
          <p:nvPr/>
        </p:nvSpPr>
        <p:spPr>
          <a:xfrm>
            <a:off x="3437729" y="931990"/>
            <a:ext cx="203199" cy="211666"/>
          </a:xfrm>
          <a:prstGeom prst="donut">
            <a:avLst/>
          </a:prstGeom>
          <a:solidFill>
            <a:srgbClr val="FF0000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733309" y="804981"/>
            <a:ext cx="3094204" cy="1887569"/>
          </a:xfrm>
          <a:prstGeom prst="rect">
            <a:avLst/>
          </a:prstGeom>
          <a:noFill/>
          <a:ln>
            <a:solidFill>
              <a:schemeClr val="accent6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solidFill>
                <a:srgbClr val="FF0000"/>
              </a:solidFill>
            </a:endParaRPr>
          </a:p>
        </p:txBody>
      </p:sp>
      <p:sp>
        <p:nvSpPr>
          <p:cNvPr id="24" name="Donut 23"/>
          <p:cNvSpPr/>
          <p:nvPr/>
        </p:nvSpPr>
        <p:spPr>
          <a:xfrm>
            <a:off x="3437729" y="2291226"/>
            <a:ext cx="203199" cy="211666"/>
          </a:xfrm>
          <a:prstGeom prst="donut">
            <a:avLst/>
          </a:prstGeom>
          <a:noFill/>
          <a:ln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3336126" y="1869681"/>
            <a:ext cx="304802" cy="0"/>
          </a:xfrm>
          <a:prstGeom prst="straightConnector1">
            <a:avLst/>
          </a:prstGeom>
          <a:ln>
            <a:solidFill>
              <a:schemeClr val="tx2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3336126" y="1476160"/>
            <a:ext cx="304802" cy="0"/>
          </a:xfrm>
          <a:prstGeom prst="straightConnector1">
            <a:avLst/>
          </a:prstGeom>
          <a:ln>
            <a:solidFill>
              <a:schemeClr val="accent2">
                <a:lumMod val="75000"/>
              </a:schemeClr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733309" y="827988"/>
            <a:ext cx="27044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Robot</a:t>
            </a:r>
          </a:p>
          <a:p>
            <a:r>
              <a:rPr lang="en-US" sz="2800" dirty="0" smtClean="0"/>
              <a:t>Bottom Path</a:t>
            </a:r>
          </a:p>
          <a:p>
            <a:r>
              <a:rPr lang="en-US" sz="2800" dirty="0" smtClean="0"/>
              <a:t>Top Path</a:t>
            </a:r>
          </a:p>
          <a:p>
            <a:r>
              <a:rPr lang="en-US" sz="2800" dirty="0" smtClean="0"/>
              <a:t>Goal Positions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424642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R_3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12025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196145" y="2692551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381963" y="1905457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814404" y="3345149"/>
            <a:ext cx="1944636" cy="679761"/>
          </a:xfrm>
          <a:prstGeom prst="straightConnector1">
            <a:avLst/>
          </a:prstGeom>
          <a:ln w="63500">
            <a:solidFill>
              <a:schemeClr val="tx2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4873429" y="4678182"/>
            <a:ext cx="1944636" cy="679761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 flipV="1">
            <a:off x="6814404" y="4239572"/>
            <a:ext cx="178856" cy="1118374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916549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R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62984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196145" y="2692551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381963" y="1905457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6814404" y="3345149"/>
            <a:ext cx="1944636" cy="679761"/>
          </a:xfrm>
          <a:prstGeom prst="straightConnector1">
            <a:avLst/>
          </a:prstGeom>
          <a:ln w="63500">
            <a:solidFill>
              <a:schemeClr val="tx2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4873429" y="4678182"/>
            <a:ext cx="1944636" cy="679761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V="1">
            <a:off x="6814404" y="4239572"/>
            <a:ext cx="178856" cy="1118374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993260" y="3881802"/>
            <a:ext cx="89428" cy="357770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4200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twoR_4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692171" cy="6858000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5196145" y="2692551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4381963" y="1905457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814404" y="3345149"/>
            <a:ext cx="1944636" cy="679761"/>
          </a:xfrm>
          <a:prstGeom prst="straightConnector1">
            <a:avLst/>
          </a:prstGeom>
          <a:ln w="63500">
            <a:solidFill>
              <a:schemeClr val="tx2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4873429" y="4678182"/>
            <a:ext cx="1944636" cy="679761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814404" y="4239572"/>
            <a:ext cx="178856" cy="1118374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993260" y="3881802"/>
            <a:ext cx="89428" cy="357770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V="1">
            <a:off x="7082688" y="3345149"/>
            <a:ext cx="178856" cy="536654"/>
          </a:xfrm>
          <a:prstGeom prst="straightConnector1">
            <a:avLst/>
          </a:prstGeom>
          <a:ln w="63500">
            <a:solidFill>
              <a:srgbClr val="953735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42751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woR_5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8712531" cy="6858000"/>
          </a:xfrm>
          <a:prstGeom prst="rect">
            <a:avLst/>
          </a:prstGeom>
        </p:spPr>
      </p:pic>
      <p:sp>
        <p:nvSpPr>
          <p:cNvPr id="5" name="Oval 4"/>
          <p:cNvSpPr/>
          <p:nvPr/>
        </p:nvSpPr>
        <p:spPr>
          <a:xfrm>
            <a:off x="5196145" y="2692551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381963" y="1905457"/>
            <a:ext cx="455694" cy="491602"/>
          </a:xfrm>
          <a:prstGeom prst="ellipse">
            <a:avLst/>
          </a:prstGeom>
          <a:noFill/>
          <a:ln w="76200" cmpd="sng">
            <a:solidFill>
              <a:srgbClr val="008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/>
          <p:nvPr/>
        </p:nvCxnSpPr>
        <p:spPr>
          <a:xfrm>
            <a:off x="6814404" y="3345149"/>
            <a:ext cx="1944636" cy="679761"/>
          </a:xfrm>
          <a:prstGeom prst="straightConnector1">
            <a:avLst/>
          </a:prstGeom>
          <a:ln w="63500">
            <a:solidFill>
              <a:schemeClr val="tx2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4873429" y="4678182"/>
            <a:ext cx="1944636" cy="679761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V="1">
            <a:off x="6814404" y="4239572"/>
            <a:ext cx="178856" cy="1118374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V="1">
            <a:off x="6993260" y="3881802"/>
            <a:ext cx="89428" cy="357770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7082688" y="3184153"/>
            <a:ext cx="178856" cy="697650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H="1" flipV="1">
            <a:off x="4837658" y="2271841"/>
            <a:ext cx="2423886" cy="912312"/>
          </a:xfrm>
          <a:prstGeom prst="straightConnector1">
            <a:avLst/>
          </a:prstGeom>
          <a:ln w="63500">
            <a:solidFill>
              <a:schemeClr val="accent2">
                <a:lumMod val="75000"/>
              </a:schemeClr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 flipV="1">
            <a:off x="5602461" y="2969491"/>
            <a:ext cx="2857416" cy="912311"/>
          </a:xfrm>
          <a:prstGeom prst="straightConnector1">
            <a:avLst/>
          </a:prstGeom>
          <a:ln w="63500">
            <a:solidFill>
              <a:schemeClr val="tx2"/>
            </a:solidFill>
            <a:tailEnd type="stealth" w="lg" len="lg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94933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5620</TotalTime>
  <Words>53</Words>
  <Application>Microsoft Macintosh PowerPoint</Application>
  <PresentationFormat>On-screen Show (4:3)</PresentationFormat>
  <Paragraphs>32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Shiva</dc:creator>
  <cp:lastModifiedBy>Shiva</cp:lastModifiedBy>
  <cp:revision>23</cp:revision>
  <dcterms:created xsi:type="dcterms:W3CDTF">2015-05-11T16:34:09Z</dcterms:created>
  <dcterms:modified xsi:type="dcterms:W3CDTF">2015-09-16T03:06:09Z</dcterms:modified>
</cp:coreProperties>
</file>

<file path=docProps/thumbnail.jpeg>
</file>